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68" r:id="rId6"/>
    <p:sldId id="555" r:id="rId7"/>
    <p:sldId id="556" r:id="rId8"/>
    <p:sldId id="557" r:id="rId9"/>
    <p:sldId id="558" r:id="rId10"/>
    <p:sldId id="559" r:id="rId11"/>
    <p:sldId id="560" r:id="rId12"/>
    <p:sldId id="561" r:id="rId13"/>
    <p:sldId id="562" r:id="rId14"/>
    <p:sldId id="563" r:id="rId15"/>
    <p:sldId id="564" r:id="rId16"/>
    <p:sldId id="565" r:id="rId17"/>
    <p:sldId id="566" r:id="rId18"/>
    <p:sldId id="567" r:id="rId19"/>
    <p:sldId id="568" r:id="rId20"/>
    <p:sldId id="569" r:id="rId21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гданов И И" initials="БИИ" lastIdx="2" clrIdx="0">
    <p:extLst>
      <p:ext uri="{19B8F6BF-5375-455C-9EA6-DF929625EA0E}">
        <p15:presenceInfo xmlns:p15="http://schemas.microsoft.com/office/powerpoint/2012/main" xmlns="" userId="Богданов И И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-4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3306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>
              <a:latin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F8E447-D05B-4FFA-97D1-0D40619C5058}" type="datetime1">
              <a:rPr lang="ru-RU" smtClean="0">
                <a:latin typeface="Arial" panose="020B0604020202020204" pitchFamily="34" charset="0"/>
              </a:rPr>
              <a:pPr rtl="0"/>
              <a:t>04.03.2024</a:t>
            </a:fld>
            <a:endParaRPr lang="ru-RU">
              <a:latin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6834459-7356-44BF-850D-8B30C4FB3B6B}" type="slidenum">
              <a:rPr lang="ru-RU">
                <a:latin typeface="Arial" panose="020B0604020202020204" pitchFamily="34" charset="0"/>
              </a:rPr>
              <a:pPr rtl="0"/>
              <a:t>‹#›</a:t>
            </a:fld>
            <a:endParaRPr 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01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9AB7BB4-B381-4B36-A878-801C2D535B6C}" type="datetime1">
              <a:rPr lang="ru-RU" noProof="0" smtClean="0"/>
              <a:pPr/>
              <a:t>04.03.2024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A3C37BE-C303-496D-B5CD-85F2937540FC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3508422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b="1" i="1">
                <a:latin typeface="Arial" pitchFamily="34" charset="0"/>
                <a:cs typeface="Arial" pitchFamily="34" charset="0"/>
              </a:rPr>
              <a:t>ПРИМЕЧАНИЕ.</a:t>
            </a:r>
          </a:p>
          <a:p>
            <a:pPr rtl="0"/>
            <a:r>
              <a:rPr lang="ru-RU" i="1"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«Рисунки» в заполнителе, чтобы вставить изображение.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150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8850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4062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8495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71581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3075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7376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03970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9594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2010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1126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0793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1625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9778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1649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2573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0208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D8B4D001-6C79-4FD1-AF42-71BB3FA1B742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0FF54DE5-C571-48E8-A5BC-B369434E2F44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65975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FF03FF-A43A-40BF-83AB-CE3349878E54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76963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8E68B7-A3F8-4FEF-882B-7944E2A82704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01207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08174E-23E9-4832-894F-8EBFA04B205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4592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B0CC20-FBBA-4D4C-99D3-BD35DB445E5E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786876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11" name="Рисунок 10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94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FF4DDC-A71E-4CFA-82E6-280290985665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60267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14F0B8-33FA-40F9-A58A-30DB4BB279E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527791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03FD05-CCB6-4703-95F1-035600F1D8EA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971016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65C484-0CAA-4CAD-9AE3-9374BF849181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75811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C01BF4-B79E-49A8-881C-E61A40A3E9DD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0241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340FF9-C789-4B98-9496-8946B23EDA2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76976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  <a:p>
            <a:pPr lvl="5" rtl="0"/>
            <a:r>
              <a:rPr lang="ru-RU" noProof="0"/>
              <a:t>Шестой уровень</a:t>
            </a:r>
          </a:p>
          <a:p>
            <a:pPr lvl="6" rtl="0"/>
            <a:r>
              <a:rPr lang="ru-RU" noProof="0"/>
              <a:t>Седьмой уровень</a:t>
            </a:r>
          </a:p>
          <a:p>
            <a:pPr lvl="7" rtl="0"/>
            <a:r>
              <a:rPr lang="ru-RU" noProof="0"/>
              <a:t>Восьмой уровень</a:t>
            </a:r>
          </a:p>
          <a:p>
            <a:pPr lvl="8" rtl="0"/>
            <a:r>
              <a:rPr lang="ru-RU" noProof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E92A1406-CFD2-48C3-B2D4-06D1DAAD4CAE}" type="datetime1">
              <a:rPr lang="ru-RU" noProof="0" smtClean="0"/>
              <a:pPr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0FF54DE5-C571-48E8-A5BC-B369434E2F44}" type="slidenum">
              <a:rPr lang="ru-RU" noProof="0" smtClean="0"/>
              <a:pPr/>
              <a:t>‹#›</a:t>
            </a:fld>
            <a:endParaRPr lang="ru-RU" noProof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9700" y="2247900"/>
            <a:ext cx="6699250" cy="3111500"/>
          </a:xfrm>
        </p:spPr>
        <p:txBody>
          <a:bodyPr rtlCol="0" anchor="ctr">
            <a:normAutofit fontScale="90000"/>
          </a:bodyPr>
          <a:lstStyle/>
          <a:p>
            <a:pPr algn="ctr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700" b="1" noProof="1">
                <a:latin typeface="Century Gothic" panose="020B0502020202020204" pitchFamily="34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sz="2700" b="1" noProof="1">
                <a:latin typeface="Century Gothic" panose="020B0502020202020204" pitchFamily="34" charset="0"/>
              </a:rPr>
            </a:br>
            <a:r>
              <a:rPr lang="ru-RU" sz="1800" b="1" noProof="1">
                <a:latin typeface="Century Gothic" panose="020B0502020202020204" pitchFamily="34" charset="0"/>
              </a:rPr>
              <a:t>часть 17</a:t>
            </a:r>
            <a:r>
              <a:rPr lang="ru-RU" sz="2700" noProof="1">
                <a:latin typeface="Century Gothic" panose="020B0502020202020204" pitchFamily="34" charset="0"/>
              </a:rPr>
              <a:t/>
            </a:r>
            <a:br>
              <a:rPr lang="ru-RU" sz="2700" noProof="1">
                <a:latin typeface="Century Gothic" panose="020B0502020202020204" pitchFamily="34" charset="0"/>
              </a:rPr>
            </a:br>
            <a:r>
              <a:rPr lang="ru-RU" sz="1600" noProof="1"/>
              <a:t>по материалам приказа роструда</a:t>
            </a:r>
            <a:br>
              <a:rPr lang="ru-RU" sz="1600" noProof="1"/>
            </a:br>
            <a:r>
              <a:rPr lang="ru-RU" sz="1600" noProof="1"/>
              <a:t>от 11 ноября 2022 года № 253</a:t>
            </a:r>
            <a:r>
              <a:rPr lang="ru-RU" sz="1800" noProof="1"/>
              <a:t/>
            </a:r>
            <a:br>
              <a:rPr lang="ru-RU" sz="1800" noProof="1"/>
            </a:br>
            <a:endParaRPr lang="ru-RU" sz="1800" noProof="1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968500" y="5842000"/>
            <a:ext cx="8623300" cy="813781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20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Правовой инспектор труда РОСПРОФЖЕЛ</a:t>
            </a:r>
          </a:p>
          <a:p>
            <a:pPr algn="ctr" rtl="0"/>
            <a:r>
              <a:rPr lang="ru-RU" sz="20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Богданов И.И.</a:t>
            </a:r>
            <a:r>
              <a:rPr lang="ru-RU" noProof="1"/>
              <a:t>И.И.</a:t>
            </a:r>
          </a:p>
          <a:p>
            <a:pPr rtl="0"/>
            <a:endParaRPr lang="ru-RU" noProof="1"/>
          </a:p>
        </p:txBody>
      </p:sp>
      <p:pic>
        <p:nvPicPr>
          <p:cNvPr id="4" name="Рисунок 3" descr="Открытая книга на столе, размытые полки с книгами на заднем плане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90" r="8890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AFEA5D5-EFE7-43B0-B9C7-BFE262EA0805}"/>
              </a:ext>
            </a:extLst>
          </p:cNvPr>
          <p:cNvSpPr txBox="1"/>
          <p:nvPr/>
        </p:nvSpPr>
        <p:spPr>
          <a:xfrm>
            <a:off x="3124200" y="361434"/>
            <a:ext cx="839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63AB593-8B7E-4B44-B703-F8857F181A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15" y="104246"/>
            <a:ext cx="932769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2133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325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Работодатель имеет право привлекать работника к сверхурочной работе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без его согласия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только: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Сверхурочная работа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819400" y="2249605"/>
            <a:ext cx="9169400" cy="245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при производстве работ, необходимых для предотвращения катастрофы, производственной аварии либо устранения последствий катастрофы, производственной аварии или стихийного бедствия;</a:t>
            </a:r>
          </a:p>
        </p:txBody>
      </p:sp>
    </p:spTree>
    <p:extLst>
      <p:ext uri="{BB962C8B-B14F-4D97-AF65-F5344CB8AC3E}">
        <p14:creationId xmlns:p14="http://schemas.microsoft.com/office/powerpoint/2010/main" xmlns="" val="7365227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325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Работодатель имеет право привлекать работника к сверхурочной работе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без его согласия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только: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Сверхурочная работа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819400" y="2249605"/>
            <a:ext cx="9169400" cy="280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при производстве общественно необходимых работ по устранению непредвиденных обстоятельств, нарушающих нормальное функционирование централизованных систем горячего водоснабжения, холодного водоснабжения и (или) водоотведения, систем газоснабжения, теплоснабжения, освещения, транспорта, связи;</a:t>
            </a:r>
          </a:p>
        </p:txBody>
      </p:sp>
    </p:spTree>
    <p:extLst>
      <p:ext uri="{BB962C8B-B14F-4D97-AF65-F5344CB8AC3E}">
        <p14:creationId xmlns:p14="http://schemas.microsoft.com/office/powerpoint/2010/main" xmlns="" val="38763053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325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Работодатель имеет право привлекать работника к сверхурочной работе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без его согласия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только: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Сверхурочная работа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819400" y="2249605"/>
            <a:ext cx="9169400" cy="326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при производстве работ, необходимость которых обусловлена введением чрезвычайного или военного положения, а также неотложных работ в условиях чрезвычайных обстоятельств, то есть в случае бедствия или угрозы бедствия (пожары, наводнения, голод, землетрясения, эпидемии или эпизоотии) и в иных случаях, ставящих под угрозу жизнь или нормальные жизненные условия всего населения или его части.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4054142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23422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В других случаях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привлечение к сверхурочной работе возможно исключительно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при наличии письменного согласия работника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и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с учетом мнения выборного органа первичной профсоюзной организации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Сверхурочная работа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819400" y="3855915"/>
            <a:ext cx="9169400" cy="957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Работодатель </a:t>
            </a:r>
            <a:r>
              <a:rPr lang="ru-RU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обязан обеспечить точный учет 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продолжительности сверхурочной работы каждого работника.</a:t>
            </a:r>
          </a:p>
        </p:txBody>
      </p:sp>
    </p:spTree>
    <p:extLst>
      <p:ext uri="{BB962C8B-B14F-4D97-AF65-F5344CB8AC3E}">
        <p14:creationId xmlns:p14="http://schemas.microsoft.com/office/powerpoint/2010/main" xmlns="" val="27886044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1230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Запрещено привлекать к сверхурочной работе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следующих работников: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Сверхурочная работа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806700" y="2508568"/>
            <a:ext cx="9169400" cy="1726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беременные женщины;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несовершеннолетние работники в возрасте до 18 лет;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работники, заключившие с работодателем ученический договор.</a:t>
            </a:r>
          </a:p>
        </p:txBody>
      </p:sp>
    </p:spTree>
    <p:extLst>
      <p:ext uri="{BB962C8B-B14F-4D97-AF65-F5344CB8AC3E}">
        <p14:creationId xmlns:p14="http://schemas.microsoft.com/office/powerpoint/2010/main" xmlns="" val="29554818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1230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Для следующих категорий работников установлен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особый порядок привлечения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к сверхурочной работе: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Сверхурочная работа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794000" y="2209800"/>
            <a:ext cx="9169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инвалиды;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женщины, имеющие детей до 3 лет;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матери и отцы, воспитывающие без супруга (супруги) детей в возрасте до четырнадцати лет;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опекуны детей в возрасте до четырнадцати лет;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родители, имеющие ребенка в возрасте до четырнадцати лет, в случае, если другой родитель работает вахтовым методом;</a:t>
            </a:r>
          </a:p>
        </p:txBody>
      </p:sp>
    </p:spTree>
    <p:extLst>
      <p:ext uri="{BB962C8B-B14F-4D97-AF65-F5344CB8AC3E}">
        <p14:creationId xmlns:p14="http://schemas.microsoft.com/office/powerpoint/2010/main" xmlns="" val="20267688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7801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Для следующих категорий работников установлен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особый порядок привлечения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к сверхурочной работе: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Сверхурочная работа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794000" y="1927092"/>
            <a:ext cx="9169400" cy="38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работники, имеющие трех и более детей в возрасте до восемнадцати лет, в период до достижения младшим из детей возраста четырнадцати лет;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работники, имеющие детей-инвалидов;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работники, осуществляющие уход за больными членами их семей в соответствии с медицинским заключением (ст. 259 ТК РФ);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отцы, воспитывающих детей без матери (ст. 259 ТК РФ);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опекуны (попечители) несовершеннолетних (ст. 264 ТК РФ).</a:t>
            </a:r>
          </a:p>
        </p:txBody>
      </p:sp>
    </p:spTree>
    <p:extLst>
      <p:ext uri="{BB962C8B-B14F-4D97-AF65-F5344CB8AC3E}">
        <p14:creationId xmlns:p14="http://schemas.microsoft.com/office/powerpoint/2010/main" xmlns="" val="38385488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494319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Работники указанных категорий могут привлекаться к сверхурочной работе </a:t>
            </a: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одновременно при наличии следующих условий: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Сверхурочная работа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705100" y="2644212"/>
            <a:ext cx="9169400" cy="2649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если такая работа не запрещена им по состоянию здоровья в соответствии с медицинским заключением;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при наличии письменного согласия работника;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при наличии письменного ознакомления работника со своим правом отказаться от сверхурочной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xmlns="" val="24286488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3008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Сверхурочная работа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- один из вариантов работы за пределами установленной продолжительности рабочего времени.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Сверхурочная работа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771551"/>
            <a:ext cx="9169400" cy="2457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Работник привлекается к сверхурочной работе, если ему установлена норма выработки. Если норма выработки не установлена - работник привлекается к работе в режиме ненормированного рабочего дня.</a:t>
            </a:r>
          </a:p>
        </p:txBody>
      </p:sp>
    </p:spTree>
    <p:extLst>
      <p:ext uri="{BB962C8B-B14F-4D97-AF65-F5344CB8AC3E}">
        <p14:creationId xmlns:p14="http://schemas.microsoft.com/office/powerpoint/2010/main" xmlns="" val="13156475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960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Работа является сверхурочной при наличии следующих условий:</a:t>
            </a:r>
            <a:endParaRPr lang="ru-RU" sz="2000" cap="none" noProof="1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Сверхурочная работа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082800"/>
            <a:ext cx="9169400" cy="326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работник работает за пределами установленной продолжительности рабочего времени.</a:t>
            </a:r>
          </a:p>
          <a:p>
            <a:pPr indent="324000" algn="just">
              <a:lnSpc>
                <a:spcPct val="150000"/>
              </a:lnSpc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Сверхурочная работа - работа за пределами установленной продолжительности рабочего дня (смены), а если работнику установлен суммированный учет рабочего времени - работа за пределами нормального количества рабочих часов за учетный период;</a:t>
            </a:r>
          </a:p>
        </p:txBody>
      </p:sp>
    </p:spTree>
    <p:extLst>
      <p:ext uri="{BB962C8B-B14F-4D97-AF65-F5344CB8AC3E}">
        <p14:creationId xmlns:p14="http://schemas.microsoft.com/office/powerpoint/2010/main" xmlns="" val="33489620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960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Работа является сверхурочной при наличии следующих условий:</a:t>
            </a:r>
            <a:endParaRPr lang="ru-RU" sz="2000" cap="none" noProof="1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Сверхурочная работа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86105"/>
            <a:ext cx="9169400" cy="2496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работник выполняет работу по приказу/распоряжению работодателя.</a:t>
            </a:r>
          </a:p>
          <a:p>
            <a:pPr indent="324000" algn="just">
              <a:lnSpc>
                <a:spcPct val="150000"/>
              </a:lnSpc>
              <a:spcBef>
                <a:spcPts val="1200"/>
              </a:spcBef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Работник вправе отказаться от выполнения сверхурочной работы. Такой отказ не является нарушением трудовой дисциплины и не влечет применения дисциплинарного взыскания;</a:t>
            </a:r>
          </a:p>
        </p:txBody>
      </p:sp>
    </p:spTree>
    <p:extLst>
      <p:ext uri="{BB962C8B-B14F-4D97-AF65-F5344CB8AC3E}">
        <p14:creationId xmlns:p14="http://schemas.microsoft.com/office/powerpoint/2010/main" xmlns="" val="39385933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960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Работа является сверхурочной при наличии следующих условий:</a:t>
            </a:r>
            <a:endParaRPr lang="ru-RU" sz="2000" cap="none" noProof="1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Сверхурочная работа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86105"/>
            <a:ext cx="9169400" cy="341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данная работа оплачивается в повышенном размере.</a:t>
            </a:r>
          </a:p>
          <a:p>
            <a:pPr indent="324000" algn="just">
              <a:lnSpc>
                <a:spcPct val="150000"/>
              </a:lnSpc>
              <a:spcBef>
                <a:spcPts val="600"/>
              </a:spcBef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Первые два часа работы оплачиваются не менее чем в полуторном размере, остальные - не менее чем в двойном размере.</a:t>
            </a:r>
          </a:p>
          <a:p>
            <a:pPr indent="324000" algn="just">
              <a:lnSpc>
                <a:spcPct val="150000"/>
              </a:lnSpc>
              <a:spcBef>
                <a:spcPts val="600"/>
              </a:spcBef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Повышенные размеры оплаты сверхурочной работы могут определяться коллективным договором, локальным актом или трудовым договором.</a:t>
            </a:r>
          </a:p>
        </p:txBody>
      </p:sp>
    </p:spTree>
    <p:extLst>
      <p:ext uri="{BB962C8B-B14F-4D97-AF65-F5344CB8AC3E}">
        <p14:creationId xmlns:p14="http://schemas.microsoft.com/office/powerpoint/2010/main" xmlns="" val="10244027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9866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Работник вправе требовать вместо повышенной платы предоставления дополнительного времени отдыха, продолжительность которого не может быть меньше времени, отработанного сверхурочно.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Сверхурочная работа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794000" y="3453138"/>
            <a:ext cx="9169400" cy="1880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Максимальная продолжительность сверхурочной работы должна составлять не более 4 часов в течение двух дней подряд. Максимальная продолжительность сверхурочной работы в год - 120 часов.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2290271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1484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Работодатель имеет право привлекать работника к сверхурочной работе при наличии письменного согласия работника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в следующих случаях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(ст. 99 ТК РФ):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Сверхурочная работа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794000" y="2284738"/>
            <a:ext cx="9169400" cy="326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необходимость выполнить (закончить) начатую работу, которая не могла быть закончена в течение рабочего времени работника в связи с непредвиденной задержкой по техническим условиям производства;</a:t>
            </a:r>
          </a:p>
          <a:p>
            <a:pPr marL="342900" indent="-342900" algn="just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необходимость выполнить (закончить) начатую работу, которая не могла быть закончена в течение рабочего времени работника, если невыполнение (</a:t>
            </a:r>
            <a:r>
              <a:rPr lang="ru-RU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незавершение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) работы может повлечь порчу или гибель имущества работодателя, государственного или муниципального имущества;</a:t>
            </a:r>
          </a:p>
        </p:txBody>
      </p:sp>
    </p:spTree>
    <p:extLst>
      <p:ext uri="{BB962C8B-B14F-4D97-AF65-F5344CB8AC3E}">
        <p14:creationId xmlns:p14="http://schemas.microsoft.com/office/powerpoint/2010/main" xmlns="" val="3596253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1484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Работодатель имеет право привлекать работника к сверхурочной работе при наличии письменного согласия работника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в следующих случаях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(ст. 99 ТК РФ):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Сверхурочная работа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794000" y="2284738"/>
            <a:ext cx="9169400" cy="2926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необходимость выполнить (закончить) начатую работу, которая не могла быть закончена в течение рабочего времени работника, если невыполнение (</a:t>
            </a:r>
            <a:r>
              <a:rPr lang="ru-RU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незавершение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) работы может создать угрозу жизни и здоровью людей;</a:t>
            </a:r>
          </a:p>
          <a:p>
            <a:pPr marL="342900" indent="-342900" algn="just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при производстве временных работ по ремонту и восстановлению механизмов или сооружений в тех случаях, когда их неисправность может стать причиной прекращения работы для значительного числа работников;</a:t>
            </a:r>
          </a:p>
        </p:txBody>
      </p:sp>
    </p:spTree>
    <p:extLst>
      <p:ext uri="{BB962C8B-B14F-4D97-AF65-F5344CB8AC3E}">
        <p14:creationId xmlns:p14="http://schemas.microsoft.com/office/powerpoint/2010/main" xmlns="" val="6374467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4278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Работодатель имеет право привлекать работника к сверхурочной работе при наличии письменного согласия работника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в следующих случаях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(ст. 99 ТК РФ):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Сверхурочная работа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794000" y="2614938"/>
            <a:ext cx="9169400" cy="2496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для продолжения работы при неявке сменяющего работника, если работа не допускает перерыва.</a:t>
            </a:r>
          </a:p>
          <a:p>
            <a:pPr indent="324000" algn="just">
              <a:lnSpc>
                <a:spcPct val="150000"/>
              </a:lnSpc>
              <a:spcBef>
                <a:spcPts val="1200"/>
              </a:spcBef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Работодатель обязан немедленно принять меры по замене сменщика другим работником. Работа в течение двух смен подряд запрещена (ст. 103 ТК РФ).</a:t>
            </a:r>
          </a:p>
        </p:txBody>
      </p:sp>
    </p:spTree>
    <p:extLst>
      <p:ext uri="{BB962C8B-B14F-4D97-AF65-F5344CB8AC3E}">
        <p14:creationId xmlns:p14="http://schemas.microsoft.com/office/powerpoint/2010/main" xmlns="" val="11794971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Научная литература 16 х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_50521062_TF03431380_Win32" id="{A6E822EE-F76A-47D0-9249-6D708B3EA282}" vid="{56E3C628-9B47-49D6-A52A-36E073D67663}"/>
    </a:ext>
  </a:extLst>
</a:theme>
</file>

<file path=ppt/theme/theme2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презентация, макет с лентами и полосками (широкоэкранный формат)</Template>
  <TotalTime>1639</TotalTime>
  <Words>1216</Words>
  <Application>Microsoft Office PowerPoint</Application>
  <PresentationFormat>Произвольный</PresentationFormat>
  <Paragraphs>122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Научная литература 16 х 9</vt:lpstr>
      <vt:lpstr>Руководство по соблюдению обязательных требований трудового законодательства часть 17 по материалам приказа роструда от 11 ноября 2022 года № 253 </vt:lpstr>
      <vt:lpstr>Сверхурочная работа - один из вариантов работы за пределами установленной продолжительности рабочего времени.</vt:lpstr>
      <vt:lpstr>Важно! Работа является сверхурочной при наличии следующих условий:</vt:lpstr>
      <vt:lpstr>Важно! Работа является сверхурочной при наличии следующих условий:</vt:lpstr>
      <vt:lpstr>Важно! Работа является сверхурочной при наличии следующих условий:</vt:lpstr>
      <vt:lpstr>Важно! Работник вправе требовать вместо повышенной платы предоставления дополнительного времени отдыха, продолжительность которого не может быть меньше времени, отработанного сверхурочно.</vt:lpstr>
      <vt:lpstr>Важно! Работодатель имеет право привлекать работника к сверхурочной работе при наличии письменного согласия работника в следующих случаях (ст. 99 ТК РФ):</vt:lpstr>
      <vt:lpstr>Важно! Работодатель имеет право привлекать работника к сверхурочной работе при наличии письменного согласия работника в следующих случаях (ст. 99 ТК РФ):</vt:lpstr>
      <vt:lpstr>Важно! Работодатель имеет право привлекать работника к сверхурочной работе при наличии письменного согласия работника в следующих случаях (ст. 99 ТК РФ):</vt:lpstr>
      <vt:lpstr>Важно! Работодатель имеет право привлекать работника к сверхурочной работе без его согласия только:</vt:lpstr>
      <vt:lpstr>Важно! Работодатель имеет право привлекать работника к сверхурочной работе без его согласия только:</vt:lpstr>
      <vt:lpstr>Важно! Работодатель имеет право привлекать работника к сверхурочной работе без его согласия только:</vt:lpstr>
      <vt:lpstr>Важно! В других случаях привлечение к сверхурочной работе возможно исключительно при наличии письменного согласия работника и с учетом мнения выборного органа первичной профсоюзной организации.</vt:lpstr>
      <vt:lpstr>Важно! Запрещено привлекать к сверхурочной работе следующих работников:</vt:lpstr>
      <vt:lpstr>Важно! Для следующих категорий работников установлен особый порядок привлечения к сверхурочной работе:</vt:lpstr>
      <vt:lpstr>Важно! Для следующих категорий работников установлен особый порядок привлечения к сверхурочной работе:</vt:lpstr>
      <vt:lpstr>Важно! Работники указанных категорий могут привлекаться к сверхурочной работе одновременно при наличии следующих условий: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некоторых вопросах преступлений против военной службы утвержден Президиумом  Верховного Суда Российской Федерации 5 декабря 2018 года</dc:title>
  <dc:creator>Богданов И И</dc:creator>
  <cp:lastModifiedBy>user</cp:lastModifiedBy>
  <cp:revision>154</cp:revision>
  <dcterms:created xsi:type="dcterms:W3CDTF">2023-12-01T10:22:53Z</dcterms:created>
  <dcterms:modified xsi:type="dcterms:W3CDTF">2024-03-04T07:25:39Z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